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99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2" r:id="rId9"/>
    <p:sldId id="264" r:id="rId10"/>
    <p:sldId id="263" r:id="rId11"/>
    <p:sldId id="261" r:id="rId12"/>
    <p:sldId id="268" r:id="rId13"/>
    <p:sldId id="269" r:id="rId14"/>
    <p:sldId id="277" r:id="rId15"/>
    <p:sldId id="271" r:id="rId16"/>
    <p:sldId id="272" r:id="rId17"/>
    <p:sldId id="270" r:id="rId18"/>
    <p:sldId id="273" r:id="rId19"/>
    <p:sldId id="275" r:id="rId20"/>
    <p:sldId id="274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BDA"/>
    <a:srgbClr val="0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4"/>
    <p:restoredTop sz="96327"/>
  </p:normalViewPr>
  <p:slideViewPr>
    <p:cSldViewPr snapToGrid="0">
      <p:cViewPr varScale="1">
        <p:scale>
          <a:sx n="123" d="100"/>
          <a:sy n="123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74CF2-1CB9-BE82-261C-83DAA6EBA2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6359A-7105-4E85-3DE3-DCC2D6415E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0873D-D512-B14E-9921-0246455A9B82}" type="datetimeFigureOut">
              <a:rPr lang="en-US" smtClean="0"/>
              <a:t>6/5/23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6B515-15E4-CC23-CE9B-F0E2E8B6CD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8BE0E-28F0-BDEF-86F8-9F2882FD09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EEA02-D5F4-6F42-9935-A271FFAE5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58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F581-3E5D-9C43-8D70-37DAE237D0A9}" type="datetimeFigureOut">
              <a:rPr lang="en-US" smtClean="0"/>
              <a:t>6/5/23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92EEB-5C54-0A4F-ABEB-35DFF13F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78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“Caring for Kids” by giving back to local youth charities through 40 chapters throughout the U.S.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“Caring for Our Own” by serving members, families and community.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FFFF"/>
              </a:solidFill>
              <a:effectLst/>
              <a:latin typeface="Helvetica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2EEB-5C54-0A4F-ABEB-35DFF13F1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4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725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average, ex-players had 10 fewer years of “health span”</a:t>
            </a:r>
          </a:p>
          <a:p>
            <a:pPr marL="617220" lvl="1" indent="-342900">
              <a:lnSpc>
                <a:spcPts val="1725"/>
              </a:lnSpc>
              <a:spcBef>
                <a:spcPts val="0"/>
              </a:spcBef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were without hypertension, arthritis, Alzheimer’s/dementia, and/or diabetes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2EEB-5C54-0A4F-ABEB-35DFF13F14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7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another study by a different institution it was found that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rthritis is over 3 times more prevalent </a:t>
            </a: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retired NFL players than in the general U.S. population in m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ales under the age of 60.*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2EEB-5C54-0A4F-ABEB-35DFF13F14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2EEB-5C54-0A4F-ABEB-35DFF13F1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5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2EEB-5C54-0A4F-ABEB-35DFF13F14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91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92EEB-5C54-0A4F-ABEB-35DFF13F1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0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8808-26D1-4F4B-96F4-F3082078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008" y="1122362"/>
            <a:ext cx="8816632" cy="357155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0C639-B0CD-4365-98A9-C1E5FF6CF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008" y="5521960"/>
            <a:ext cx="8816632" cy="94487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0C52-E6BB-4B27-B5D8-2D33B249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442BC-F1A9-D54D-81B9-73DEDF01E13A}" type="datetime1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7C649-4A0C-4EF2-8FC1-2BCF0BF9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E03F2-D0FE-49BB-8AEC-E99C4DB2D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A7CC8F-56A6-423D-B67A-8BA89D3EC911}"/>
              </a:ext>
            </a:extLst>
          </p:cNvPr>
          <p:cNvCxnSpPr>
            <a:cxnSpLocks/>
          </p:cNvCxnSpPr>
          <p:nvPr/>
        </p:nvCxnSpPr>
        <p:spPr>
          <a:xfrm flipH="1">
            <a:off x="4" y="5143500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53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6D52-667C-4E67-9038-A0BDFD8CC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E72AC-0272-475A-BD25-2AB7AC1DE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BFF2-9ECB-4CDD-87FA-9DD1F87B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6D262-982A-9840-B4BE-05FB41397107}" type="datetime1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12B3-DAF5-4BA7-A3A6-D0284716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171AE-4A11-4035-A072-9AC4053F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4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52E95-2F50-48D3-B00E-4C259644E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50174" y="838199"/>
            <a:ext cx="2303626" cy="533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17C9B-4E02-49C8-B6DF-65ED3C990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38199"/>
            <a:ext cx="7734300" cy="533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CA10C-AC31-4D80-B78F-08E48CD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6FDC-0871-AF44-BB61-2C20D6257EC4}" type="datetime1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B5B7-F312-4BC9-A5D3-72E065D1B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2E489-5442-4698-B6E3-3421A97C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F3A7E1-F157-4338-B7F7-9C0A2D60B7FF}"/>
              </a:ext>
            </a:extLst>
          </p:cNvPr>
          <p:cNvCxnSpPr>
            <a:cxnSpLocks/>
          </p:cNvCxnSpPr>
          <p:nvPr/>
        </p:nvCxnSpPr>
        <p:spPr>
          <a:xfrm>
            <a:off x="881133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69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05B5E-C545-4763-BA47-4C2C0FCA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263F8-8E34-4910-BF7A-F1C5A9968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E74E5-D20D-4AB7-8D98-F336CE0E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3D39-25AA-9A48-B0B1-59BE10A1FA4E}" type="datetime1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D23AA-8F22-4B09-8FAA-CD16E5D6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8A028-A0C8-45E7-915E-B83FF59C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9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9F01F-198D-4AAD-B4FB-AD3B4498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8200"/>
            <a:ext cx="9438640" cy="4114800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BCC2B-311B-4FB6-B3A5-26F68055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217160"/>
            <a:ext cx="9438640" cy="80264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CB73D-2D6B-4FA6-89A4-DCC89F80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0E94-A615-184C-834D-719429C4E480}" type="datetime1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0C188-FF43-44C1-A005-679168D5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D1188-DA27-47B2-8176-31193EE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5A25-7E99-42A8-8D6D-648EFE203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501DC-62B7-42BD-A941-D34E92719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5C5C1-4FD4-4958-99A0-BDADECA3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11679"/>
            <a:ext cx="5181600" cy="4165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1B234-5D54-44E5-B41D-B205AAF50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E011A-759B-0044-A743-ECC82DE9A08D}" type="datetime1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7BCDB-6B96-45D6-B5E9-823A96EBD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39C5F-F16F-4AFD-98D1-FA3BB96A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C1F-0040-4BBF-81A6-FD2E3063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978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94A7-1DA1-44C1-8ED0-71627943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24035"/>
            <a:ext cx="4997132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AB945-31E2-4B60-9076-CBB8F8594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99713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1B3EA-2E84-4B8B-A104-81BD57742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5080" y="1824035"/>
            <a:ext cx="5000308" cy="681040"/>
          </a:xfrm>
        </p:spPr>
        <p:txBody>
          <a:bodyPr anchor="b"/>
          <a:lstStyle>
            <a:lvl1pPr marL="0" indent="0">
              <a:buNone/>
              <a:defRPr sz="2400" b="1" i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511AB8-302C-476E-B80A-AA739911E3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5080" y="2505075"/>
            <a:ext cx="50003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47C29-FE34-4E6E-9921-78C54673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FC56-0701-8B46-9A38-BB4EA0D791F5}" type="datetime1">
              <a:rPr lang="en-US" smtClean="0"/>
              <a:t>6/5/23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6B420-A9CE-4BB6-A653-5C3ABC7D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DF8FE-1179-4798-B16D-AF1DFA26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5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66F1A-0A68-4048-808F-CD7A9F3B0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9592"/>
            <a:ext cx="10515600" cy="1573223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CB3E6-5365-48F5-8D2A-0B002BA3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47EB-BAC8-0441-AE96-64B5A6418C19}" type="datetime1">
              <a:rPr lang="en-US" smtClean="0"/>
              <a:t>6/5/23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D8EE9-4D97-4B2F-8D38-41CB9EE7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2C5952-0A27-4FAB-A3FD-12003787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D08427-909D-4679-9192-BC99557A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ED378-8E40-894B-903A-3EF99CE2EFE5}" type="datetime1">
              <a:rPr lang="en-US" smtClean="0"/>
              <a:t>6/5/23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E39A6-1E09-42B5-85B4-7E8B5AB2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38940-01DD-4C97-8649-E01C3B0E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17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3B3D-D568-40B4-A73A-1C8EA9AB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1818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86EB3-917A-43B7-85BB-D00B5D2F0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798" y="987425"/>
            <a:ext cx="5840589" cy="50323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C029-3BC1-4637-A7F9-BC786DC26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72360"/>
            <a:ext cx="3691817" cy="34966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0B948-89C5-4AC5-B7A0-17136F5C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81E16-0FB0-5B43-9CCC-919E28335DDB}" type="datetime1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6C8C5-652F-46CB-BD26-E262B057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B50CB-E91F-4B71-81F0-800F2B5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69B885-FDB8-4C62-A285-A0CDC49A6B0C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64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41E-6445-4840-81AE-104EF7A4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96652" cy="170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8B866-E32B-4AE7-AEF3-6974AE3288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6120" y="838200"/>
            <a:ext cx="5603238" cy="51815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ABB7A-E157-499A-B224-C231318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367280"/>
            <a:ext cx="3696652" cy="3501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77283-E2B8-405E-BB6E-9F121140E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C8FFB-C609-8343-8851-BE228ED6E608}" type="datetime1">
              <a:rPr lang="en-US" smtClean="0"/>
              <a:t>6/5/23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21F05-EB94-417F-B19B-96FF3D9EC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7C3C7-B6DB-4064-8E66-9FB770C8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33FA-220A-423F-907E-5F81526A28A0}"/>
              </a:ext>
            </a:extLst>
          </p:cNvPr>
          <p:cNvCxnSpPr>
            <a:cxnSpLocks/>
          </p:cNvCxnSpPr>
          <p:nvPr/>
        </p:nvCxnSpPr>
        <p:spPr>
          <a:xfrm>
            <a:off x="502320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25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113EFF">
                <a:lumMod val="68630"/>
                <a:lumOff val="31370"/>
              </a:srgbClr>
            </a:gs>
            <a:gs pos="82000">
              <a:srgbClr val="0A46E8"/>
            </a:gs>
            <a:gs pos="17000">
              <a:srgbClr val="4F5DF2">
                <a:lumMod val="81000"/>
                <a:lumOff val="19000"/>
                <a:alpha val="4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76A66-BE83-43F9-A28B-02DF7879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990"/>
            <a:ext cx="10515600" cy="111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6E94-F276-4F0F-8DD9-B1F8A319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61469"/>
            <a:ext cx="1051560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964E-3A2E-4DB9-B96A-EDE144A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25981" y="4687095"/>
            <a:ext cx="270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85700C-7EF3-AC41-8A31-E651AF17DDD7}" type="datetime1">
              <a:rPr lang="en-US" smtClean="0"/>
              <a:t>6/5/23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B382-EE11-430D-941A-DB76EEB7F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131161" y="1592957"/>
            <a:ext cx="29735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62FE-ACD1-43F2-A3DE-5B11E10B7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2296" y="6356350"/>
            <a:ext cx="57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EB34A3B-1FD5-48FF-9982-1E64C864C01D}"/>
              </a:ext>
            </a:extLst>
          </p:cNvPr>
          <p:cNvCxnSpPr>
            <a:cxnSpLocks/>
          </p:cNvCxnSpPr>
          <p:nvPr/>
        </p:nvCxnSpPr>
        <p:spPr>
          <a:xfrm flipH="1">
            <a:off x="4" y="1824111"/>
            <a:ext cx="121919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9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Goudy Old Style" panose="02020502050305020303" pitchFamily="18" charset="0"/>
        <a:buChar char="–"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file:////Users/jrgmd/Library/Group%20Containers/UBF8T346G9.ms/WebArchiveCopyPasteTempFiles/com.microsoft.Word/9fphs_EmailHeader_PlayerStudy.png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file:////Users/jrgmd/Library/Group%20Containers/UBF8T346G9.ms/WebArchiveCopyPasteTempFiles/com.microsoft.Word/9fphs_EmailHeader_PlayerStudy.png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journals.humankinetics.com/view/journals/jpah/6/5/jpah.6.issue-5.xml" TargetMode="External"/><Relationship Id="rId5" Type="http://schemas.openxmlformats.org/officeDocument/2006/relationships/hyperlink" Target="https://journals.humankinetics.com/view/journals/jpah/jpah-overview.xml" TargetMode="External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https://cdn.atriumhealth.org/-/media/wakeforest/giving/images/stay-connected/publications/engage/fall-2022/work-unites-researchers-and-former-nfl-players-800px.jpg?h=67%25&amp;w=100%25&amp;rev=3bb57e4b3f97464fbc561cae204b7932&amp;hash=663F17194D476CB4B868DC05B50D5658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file:////Users/jrgmd/Library/Group%20Containers/UBF8T346G9.ms/WebArchiveCopyPasteTempFiles/com.microsoft.Word/9fphs_EmailHeader_PlayerStudy.png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file:////Users/jrgmd/Library/Group%20Containers/UBF8T346G9.ms/WebArchiveCopyPasteTempFiles/com.microsoft.Word/9fphs_EmailHeader_PlayerStudy.png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4" name="Rectangle 1073">
            <a:extLst>
              <a:ext uri="{FF2B5EF4-FFF2-40B4-BE49-F238E27FC236}">
                <a16:creationId xmlns:a16="http://schemas.microsoft.com/office/drawing/2014/main" id="{77F2FEA7-268A-4723-9C69-26D0998D4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5D951-D623-66F9-2074-C09DE3563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606" y="3574166"/>
            <a:ext cx="9997440" cy="126039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	Retired NFL Players </a:t>
            </a:r>
            <a:br>
              <a:rPr lang="en-US" sz="4400" dirty="0"/>
            </a:br>
            <a:endParaRPr lang="en-US" sz="40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757A2-6365-083F-0068-8997A88EC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0816" y="4585175"/>
            <a:ext cx="10790368" cy="1428087"/>
          </a:xfrm>
        </p:spPr>
        <p:txBody>
          <a:bodyPr>
            <a:noAutofit/>
          </a:bodyPr>
          <a:lstStyle/>
          <a:p>
            <a:pPr algn="ctr"/>
            <a:r>
              <a:rPr lang="en-US" sz="3600" b="1" i="1" dirty="0">
                <a:solidFill>
                  <a:srgbClr val="FFC000"/>
                </a:solidFill>
              </a:rPr>
              <a:t>“AN UNDERSERVED AND UNDER-REPRESENTED CLINICAL TRIALS  COHORT”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96551A-1F40-1C31-9DA3-58F320237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142" b="-3"/>
          <a:stretch/>
        </p:blipFill>
        <p:spPr bwMode="auto">
          <a:xfrm>
            <a:off x="3710034" y="86026"/>
            <a:ext cx="4422584" cy="3389831"/>
          </a:xfrm>
          <a:custGeom>
            <a:avLst/>
            <a:gdLst/>
            <a:ahLst/>
            <a:cxnLst/>
            <a:rect l="l" t="t" r="r" b="b"/>
            <a:pathLst>
              <a:path w="4154714" h="3184512">
                <a:moveTo>
                  <a:pt x="2077358" y="0"/>
                </a:moveTo>
                <a:cubicBezTo>
                  <a:pt x="3224650" y="0"/>
                  <a:pt x="4154714" y="930064"/>
                  <a:pt x="4154714" y="2077357"/>
                </a:cubicBezTo>
                <a:lnTo>
                  <a:pt x="4154714" y="2589151"/>
                </a:lnTo>
                <a:lnTo>
                  <a:pt x="4154714" y="3184512"/>
                </a:lnTo>
                <a:lnTo>
                  <a:pt x="0" y="3184511"/>
                </a:lnTo>
                <a:lnTo>
                  <a:pt x="0" y="2589151"/>
                </a:lnTo>
                <a:lnTo>
                  <a:pt x="0" y="2077356"/>
                </a:lnTo>
                <a:cubicBezTo>
                  <a:pt x="0" y="930064"/>
                  <a:pt x="930065" y="0"/>
                  <a:pt x="20773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07B42-5E19-66AB-F957-9269EA7CD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16B3E-9D4C-22DF-5F5D-11A7561C8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0</a:t>
            </a:fld>
            <a:endParaRPr lang="en-US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01881132-A350-72E0-AF10-1CF769BB6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61"/>
    </mc:Choice>
    <mc:Fallback xmlns="">
      <p:transition spd="slow" advTm="43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42409-D207-6BE9-E013-A11269603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10" y="2628283"/>
            <a:ext cx="10515600" cy="3731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Findings: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layers generally  “looked older than their chronological age when they came in for testing” (almost 10 years ahead of the general population)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&gt;20% of NFL retirees diagnosed with arthritis in their mid-to-late 20s, compared to 5% of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players</a:t>
            </a:r>
          </a:p>
          <a:p>
            <a:r>
              <a:rPr lang="en-US" sz="2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47% of former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players in their 40s, have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arthritis, compared to 19% of non-players. 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4CE14C21-9286-8832-61CF-F2720AE74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74" y="159403"/>
            <a:ext cx="717662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02FD4-B500-9701-C0EE-F9F129C3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6C2E3-8736-BB5A-4FDE-28B19331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9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A7B4B3-8838-193D-6920-D6B2DC64F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8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41"/>
    </mc:Choice>
    <mc:Fallback xmlns="">
      <p:transition spd="slow" advTm="73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42409-D207-6BE9-E013-A11269603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96" y="2268100"/>
            <a:ext cx="10515600" cy="4206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Findings:</a:t>
            </a:r>
          </a:p>
          <a:p>
            <a:r>
              <a:rPr lang="en-US" sz="2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former players more likely to have diabetes and high blood pressure in the second half of their 20s.</a:t>
            </a:r>
          </a:p>
          <a:p>
            <a:r>
              <a:rPr lang="en-US" sz="2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&gt;12% of former players have high blood pressure and ~7% have diabetes before age 30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80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ompared to 6.5% and 1% of other men their age.</a:t>
            </a:r>
          </a:p>
          <a:p>
            <a:endParaRPr lang="en-US" sz="280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725"/>
              </a:lnSpc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 average, ex-players had 10 fewer years of “health span”</a:t>
            </a: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5C689AB5-1C42-9CE1-E555-9AA74DC1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74" y="159403"/>
            <a:ext cx="717662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A855-EF9F-63EE-4854-B5FFB3E8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DC2D1-74F5-0A74-70D6-87015993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10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CD939C-E4D5-F9B6-F22A-0E8D35EFF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96"/>
    </mc:Choice>
    <mc:Fallback xmlns="">
      <p:transition spd="slow" advTm="5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073A-CD91-4143-8599-143F3289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7783"/>
            <a:ext cx="10319951" cy="3463082"/>
          </a:xfrm>
        </p:spPr>
        <p:txBody>
          <a:bodyPr>
            <a:normAutofit fontScale="70000" lnSpcReduction="20000"/>
          </a:bodyPr>
          <a:lstStyle/>
          <a:p>
            <a:pPr marL="45720" lvl="1" indent="0">
              <a:spcBef>
                <a:spcPts val="0"/>
              </a:spcBef>
              <a:buNone/>
            </a:pPr>
            <a:r>
              <a:rPr lang="en-US" sz="3600" i="1" kern="1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*Early-Onset Arthritis in Retired National Football League Players</a:t>
            </a:r>
            <a:r>
              <a:rPr lang="en-US" sz="3600" i="1" kern="1800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36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r>
              <a:rPr lang="en-US" sz="3600" i="1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of Physical Activity and Health</a:t>
            </a:r>
            <a:r>
              <a:rPr lang="en-US" sz="3600" i="1" strike="noStrike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Volume 6: Issue 5</a:t>
            </a:r>
            <a:r>
              <a:rPr lang="en-US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pp.</a:t>
            </a:r>
            <a:r>
              <a:rPr lang="en-US" sz="360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638–643</a:t>
            </a:r>
          </a:p>
          <a:p>
            <a:pPr marL="45720" lvl="1" indent="0">
              <a:spcBef>
                <a:spcPts val="0"/>
              </a:spcBef>
              <a:buNone/>
            </a:pP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" lvl="1" indent="0"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rthritis is over 3 times more prevalent </a:t>
            </a: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retired NFL players than in the general U.S. population in m</a:t>
            </a: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ales under the age of 60.*</a:t>
            </a:r>
          </a:p>
          <a:p>
            <a:pPr marL="274320" lvl="1">
              <a:spcBef>
                <a:spcPts val="0"/>
              </a:spcBef>
            </a:pP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4320" lvl="1"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excess of early-onset arthritis may be due to the high incidence of injury in football.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i="1" kern="1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738D06-4765-F48C-C1D7-AED85925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142" b="-3"/>
          <a:stretch/>
        </p:blipFill>
        <p:spPr bwMode="auto">
          <a:xfrm>
            <a:off x="3710034" y="0"/>
            <a:ext cx="3951155" cy="3028489"/>
          </a:xfrm>
          <a:custGeom>
            <a:avLst/>
            <a:gdLst/>
            <a:ahLst/>
            <a:cxnLst/>
            <a:rect l="l" t="t" r="r" b="b"/>
            <a:pathLst>
              <a:path w="4154714" h="3184512">
                <a:moveTo>
                  <a:pt x="2077358" y="0"/>
                </a:moveTo>
                <a:cubicBezTo>
                  <a:pt x="3224650" y="0"/>
                  <a:pt x="4154714" y="930064"/>
                  <a:pt x="4154714" y="2077357"/>
                </a:cubicBezTo>
                <a:lnTo>
                  <a:pt x="4154714" y="2589151"/>
                </a:lnTo>
                <a:lnTo>
                  <a:pt x="4154714" y="3184512"/>
                </a:lnTo>
                <a:lnTo>
                  <a:pt x="0" y="3184511"/>
                </a:lnTo>
                <a:lnTo>
                  <a:pt x="0" y="2589151"/>
                </a:lnTo>
                <a:lnTo>
                  <a:pt x="0" y="2077356"/>
                </a:lnTo>
                <a:cubicBezTo>
                  <a:pt x="0" y="930064"/>
                  <a:pt x="930065" y="0"/>
                  <a:pt x="20773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F9C7B5-5B03-F28C-CD6C-33803763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752FF-91CD-D9C1-089D-1B32530B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11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A8FF39-7B66-48A5-7D4B-0E6FCA8AF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0"/>
    </mc:Choice>
    <mc:Fallback xmlns="">
      <p:transition spd="slow" advTm="30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073A-CD91-4143-8599-143F3289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87395"/>
            <a:ext cx="8441724" cy="552347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rgbClr val="FFC000"/>
                </a:solidFill>
              </a:rPr>
              <a:t>Kyle Richardson and Billy Davis </a:t>
            </a:r>
          </a:p>
          <a:p>
            <a:pPr lvl="1"/>
            <a:r>
              <a:rPr lang="en-US" sz="3200" b="1" i="0" dirty="0">
                <a:solidFill>
                  <a:schemeClr val="bg1"/>
                </a:solidFill>
              </a:rPr>
              <a:t>Proactive health surveys</a:t>
            </a:r>
          </a:p>
          <a:p>
            <a:pPr lvl="1"/>
            <a:r>
              <a:rPr lang="en-US" sz="3200" b="1" i="0" dirty="0">
                <a:solidFill>
                  <a:schemeClr val="bg1"/>
                </a:solidFill>
              </a:rPr>
              <a:t>Webinars on health topics</a:t>
            </a:r>
          </a:p>
          <a:p>
            <a:pPr lvl="1"/>
            <a:r>
              <a:rPr lang="en-US" sz="3200" b="1" i="0" dirty="0">
                <a:solidFill>
                  <a:schemeClr val="bg1"/>
                </a:solidFill>
              </a:rPr>
              <a:t>“Huddle Up” for Obesity</a:t>
            </a:r>
          </a:p>
          <a:p>
            <a:pPr lvl="1"/>
            <a:r>
              <a:rPr lang="en-US" sz="3200" b="1" i="0" dirty="0">
                <a:solidFill>
                  <a:schemeClr val="bg1"/>
                </a:solidFill>
              </a:rPr>
              <a:t>Huddle Study- Heart disease</a:t>
            </a:r>
          </a:p>
          <a:p>
            <a:pPr lvl="1"/>
            <a:r>
              <a:rPr lang="en-US" sz="3200" b="1" i="0" dirty="0">
                <a:solidFill>
                  <a:schemeClr val="bg1"/>
                </a:solidFill>
              </a:rPr>
              <a:t>Medical Advisory Board- </a:t>
            </a:r>
            <a:r>
              <a:rPr lang="en-US" sz="2800" b="1" dirty="0">
                <a:solidFill>
                  <a:schemeClr val="bg1"/>
                </a:solidFill>
              </a:rPr>
              <a:t>Lee Rice, DO, Robin L. Smith, MD, MBA, Jim Kovach, MD, JD (former player), Jaime R. Garza, MD, DDS (former player)</a:t>
            </a:r>
          </a:p>
          <a:p>
            <a:pPr lvl="1"/>
            <a:r>
              <a:rPr lang="en-US" sz="3200" b="1" i="0" dirty="0">
                <a:solidFill>
                  <a:schemeClr val="bg1"/>
                </a:solidFill>
              </a:rPr>
              <a:t>Corporate sponsorships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738D06-4765-F48C-C1D7-AED85925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142" b="-3"/>
          <a:stretch/>
        </p:blipFill>
        <p:spPr bwMode="auto">
          <a:xfrm>
            <a:off x="6511637" y="86496"/>
            <a:ext cx="4881294" cy="3741423"/>
          </a:xfrm>
          <a:custGeom>
            <a:avLst/>
            <a:gdLst/>
            <a:ahLst/>
            <a:cxnLst/>
            <a:rect l="l" t="t" r="r" b="b"/>
            <a:pathLst>
              <a:path w="4154714" h="3184512">
                <a:moveTo>
                  <a:pt x="2077358" y="0"/>
                </a:moveTo>
                <a:cubicBezTo>
                  <a:pt x="3224650" y="0"/>
                  <a:pt x="4154714" y="930064"/>
                  <a:pt x="4154714" y="2077357"/>
                </a:cubicBezTo>
                <a:lnTo>
                  <a:pt x="4154714" y="2589151"/>
                </a:lnTo>
                <a:lnTo>
                  <a:pt x="4154714" y="3184512"/>
                </a:lnTo>
                <a:lnTo>
                  <a:pt x="0" y="3184511"/>
                </a:lnTo>
                <a:lnTo>
                  <a:pt x="0" y="2589151"/>
                </a:lnTo>
                <a:lnTo>
                  <a:pt x="0" y="2077356"/>
                </a:lnTo>
                <a:cubicBezTo>
                  <a:pt x="0" y="930064"/>
                  <a:pt x="930065" y="0"/>
                  <a:pt x="20773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FF706A-6772-1F00-F0E3-80DA2B17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541C-823A-FC49-29B0-AB75C089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12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75C10D-A9B6-1100-436D-91CBFEE1A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70"/>
    </mc:Choice>
    <mc:Fallback xmlns="">
      <p:transition spd="slow" advTm="128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073A-CD91-4143-8599-143F3289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87395"/>
            <a:ext cx="6897413" cy="543952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“Huddle For Health” Initiative 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Community ambassador arm </a:t>
            </a:r>
          </a:p>
          <a:p>
            <a:r>
              <a:rPr lang="en-US" sz="2800" dirty="0">
                <a:solidFill>
                  <a:schemeClr val="bg1"/>
                </a:solidFill>
              </a:rPr>
              <a:t>Partnering for community health </a:t>
            </a:r>
          </a:p>
          <a:p>
            <a:r>
              <a:rPr lang="en-US" sz="2800" dirty="0">
                <a:solidFill>
                  <a:schemeClr val="bg1"/>
                </a:solidFill>
              </a:rPr>
              <a:t>Utilizing “hub and spoke” model of 40 local chapters and former NFL players well known in the local communities across USA. </a:t>
            </a:r>
          </a:p>
          <a:p>
            <a:r>
              <a:rPr lang="en-US" sz="2800" dirty="0">
                <a:solidFill>
                  <a:schemeClr val="bg1"/>
                </a:solidFill>
              </a:rPr>
              <a:t>i.e., CDC COVID-19 Vaccination awareness campaign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738D06-4765-F48C-C1D7-AED85925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142" b="-3"/>
          <a:stretch/>
        </p:blipFill>
        <p:spPr bwMode="auto">
          <a:xfrm>
            <a:off x="6511637" y="86496"/>
            <a:ext cx="4881294" cy="3741423"/>
          </a:xfrm>
          <a:custGeom>
            <a:avLst/>
            <a:gdLst/>
            <a:ahLst/>
            <a:cxnLst/>
            <a:rect l="l" t="t" r="r" b="b"/>
            <a:pathLst>
              <a:path w="4154714" h="3184512">
                <a:moveTo>
                  <a:pt x="2077358" y="0"/>
                </a:moveTo>
                <a:cubicBezTo>
                  <a:pt x="3224650" y="0"/>
                  <a:pt x="4154714" y="930064"/>
                  <a:pt x="4154714" y="2077357"/>
                </a:cubicBezTo>
                <a:lnTo>
                  <a:pt x="4154714" y="2589151"/>
                </a:lnTo>
                <a:lnTo>
                  <a:pt x="4154714" y="3184512"/>
                </a:lnTo>
                <a:lnTo>
                  <a:pt x="0" y="3184511"/>
                </a:lnTo>
                <a:lnTo>
                  <a:pt x="0" y="2589151"/>
                </a:lnTo>
                <a:lnTo>
                  <a:pt x="0" y="2077356"/>
                </a:lnTo>
                <a:cubicBezTo>
                  <a:pt x="0" y="930064"/>
                  <a:pt x="930065" y="0"/>
                  <a:pt x="20773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FF706A-6772-1F00-F0E3-80DA2B171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9541C-823A-FC49-29B0-AB75C089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29708C-353A-F574-F656-E365B20EB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96"/>
    </mc:Choice>
    <mc:Fallback xmlns="">
      <p:transition spd="slow" advTm="82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542F320-04CE-5A6A-FE76-E1A5F56FE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8163" y="552743"/>
            <a:ext cx="5321163" cy="1618418"/>
          </a:xfr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F22179-F1D2-4CE0-9407-C93875CC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760" y="3879505"/>
            <a:ext cx="3833683" cy="2841970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Sponsors: NFL Alumni Health and Edwards Lifesciences</a:t>
            </a:r>
          </a:p>
          <a:p>
            <a:pPr marL="0" indent="0" algn="ctr">
              <a:buNone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Principal Investigator: Lee Rice, D.O.</a:t>
            </a:r>
          </a:p>
          <a:p>
            <a:pPr marL="0" indent="0" algn="ctr">
              <a:buNone/>
            </a:pP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Partnered with Association of Black Cardiologists</a:t>
            </a:r>
          </a:p>
        </p:txBody>
      </p:sp>
      <p:sp>
        <p:nvSpPr>
          <p:cNvPr id="22" name="Slide Number Placeholder 14">
            <a:extLst>
              <a:ext uri="{FF2B5EF4-FFF2-40B4-BE49-F238E27FC236}">
                <a16:creationId xmlns:a16="http://schemas.microsoft.com/office/drawing/2014/main" id="{7D0D29EE-8EF5-4464-B187-CBA20641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5B48F-FB21-A5AC-0913-86B981E7089C}"/>
              </a:ext>
            </a:extLst>
          </p:cNvPr>
          <p:cNvSpPr txBox="1"/>
          <p:nvPr/>
        </p:nvSpPr>
        <p:spPr>
          <a:xfrm>
            <a:off x="7678613" y="2284147"/>
            <a:ext cx="38336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 study to assess the risk factors of heart disease in NFL Alumni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4C10D-5A36-180E-D38A-B15D6AE72AE0}"/>
              </a:ext>
            </a:extLst>
          </p:cNvPr>
          <p:cNvSpPr txBox="1"/>
          <p:nvPr/>
        </p:nvSpPr>
        <p:spPr>
          <a:xfrm>
            <a:off x="432863" y="221674"/>
            <a:ext cx="5314904" cy="886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participants representing almost every NFL team 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during 8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articipants underwent 2 non-invasive “heart screening” procedures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hared Information on heart function, heart diseases, and how to live a heart healthy life.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HUDDLE Study was concluded in August of 2022.  </a:t>
            </a:r>
          </a:p>
          <a:p>
            <a:pPr lvl="1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E06BFFA6-9E7A-C11B-D43F-73D2B2FE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68EE32-4F18-8F95-21F1-A30CB69FB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6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0"/>
    </mc:Choice>
    <mc:Fallback xmlns="">
      <p:transition spd="slow" advTm="6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542F320-04CE-5A6A-FE76-E1A5F56FE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58163" y="552743"/>
            <a:ext cx="5321163" cy="1618418"/>
          </a:xfr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F22179-F1D2-4CE0-9407-C93875CC8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555" y="3879506"/>
            <a:ext cx="4698208" cy="234349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Sponsors: NFL Alumni Health and Edwards Lifesciences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Principal Investigator: Lee Rice, D.O.</a:t>
            </a:r>
          </a:p>
          <a:p>
            <a:pPr marL="0" indent="0" algn="ctr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Partnered with Association of Black Cardiologists</a:t>
            </a:r>
          </a:p>
        </p:txBody>
      </p:sp>
      <p:sp>
        <p:nvSpPr>
          <p:cNvPr id="22" name="Slide Number Placeholder 14">
            <a:extLst>
              <a:ext uri="{FF2B5EF4-FFF2-40B4-BE49-F238E27FC236}">
                <a16:creationId xmlns:a16="http://schemas.microsoft.com/office/drawing/2014/main" id="{7D0D29EE-8EF5-4464-B187-CBA20641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5B48F-FB21-A5AC-0913-86B981E7089C}"/>
              </a:ext>
            </a:extLst>
          </p:cNvPr>
          <p:cNvSpPr txBox="1"/>
          <p:nvPr/>
        </p:nvSpPr>
        <p:spPr>
          <a:xfrm>
            <a:off x="7678613" y="2284147"/>
            <a:ext cx="38336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study to assess the risk factors of heart disease in NFL Alumni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4C10D-5A36-180E-D38A-B15D6AE72AE0}"/>
              </a:ext>
            </a:extLst>
          </p:cNvPr>
          <p:cNvSpPr txBox="1"/>
          <p:nvPr/>
        </p:nvSpPr>
        <p:spPr>
          <a:xfrm>
            <a:off x="595237" y="-287098"/>
            <a:ext cx="5047961" cy="9941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currently being reviewed for publication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Takeaways: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 participation to completion of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~15% of participants were urgently referred for serious conditions that they were unaware of.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Minorities are at a higher risk for heart disease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Everyone needs to be more proactive about their heart and risk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8545DB-452A-1D1A-28F1-F7279E61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FDC2D3-3DC2-ED79-4AA7-B8898FD33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12"/>
    </mc:Choice>
    <mc:Fallback xmlns="">
      <p:transition spd="slow" advTm="136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A006-2995-53FA-FC09-638AE20F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6E92C5-E234-13F7-C7E5-22513D2BA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0505" y="237101"/>
            <a:ext cx="11350990" cy="638379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8DEAB-FF0E-9666-8BE0-AB3AB4C3A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3011C-0D73-C871-0DE4-E32A7FB9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16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D56D1F-49F6-AFA3-0CBB-152FD2839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65"/>
    </mc:Choice>
    <mc:Fallback xmlns="">
      <p:transition spd="slow" advTm="7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2F7DB-9CBB-71C5-B613-DA5075862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3" y="1882082"/>
            <a:ext cx="10515600" cy="46971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Aging population with early onset disease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Played when salaries were low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Struggle to find adequate health insurance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Struggle to find good health care providers who understand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unaware of results of studies that affect them as ex-NFL players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low participation in clinical trials that could help solve some </a:t>
            </a: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issues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little participation in FDA cell therapy trials</a:t>
            </a:r>
          </a:p>
          <a:p>
            <a:endParaRPr lang="en-US" dirty="0"/>
          </a:p>
        </p:txBody>
      </p:sp>
      <p:pic>
        <p:nvPicPr>
          <p:cNvPr id="6" name="Picture 5" descr="A football player kneeling on the ground&#10;&#10;Description automatically generated with low confidence">
            <a:extLst>
              <a:ext uri="{FF2B5EF4-FFF2-40B4-BE49-F238E27FC236}">
                <a16:creationId xmlns:a16="http://schemas.microsoft.com/office/drawing/2014/main" id="{403D70AC-3D90-C7DF-DD56-F6E86FAF5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404" y="221673"/>
            <a:ext cx="5103478" cy="3320818"/>
          </a:xfrm>
          <a:prstGeom prst="rect">
            <a:avLst/>
          </a:prstGeom>
          <a:effectLst>
            <a:outerShdw blurRad="50800" dist="50800" dir="11400000" sx="98771" sy="98771" algn="ctr" rotWithShape="0">
              <a:srgbClr val="000000">
                <a:alpha val="43137"/>
              </a:srgbClr>
            </a:outerShdw>
            <a:reflection stA="45000" endPos="0" dir="5400000" sy="-100000" algn="bl" rotWithShape="0"/>
            <a:softEdge rad="257968"/>
          </a:effectLst>
        </p:spPr>
      </p:pic>
      <p:pic>
        <p:nvPicPr>
          <p:cNvPr id="8" name="Picture 7" descr="A picture containing text, logo, poster, graphics&#10;&#10;Description automatically generated">
            <a:extLst>
              <a:ext uri="{FF2B5EF4-FFF2-40B4-BE49-F238E27FC236}">
                <a16:creationId xmlns:a16="http://schemas.microsoft.com/office/drawing/2014/main" id="{EFEEBB77-161F-9021-68C9-861C3155C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15" y="402919"/>
            <a:ext cx="3455675" cy="1412688"/>
          </a:xfrm>
          <a:prstGeom prst="rect">
            <a:avLst/>
          </a:prstGeom>
          <a:noFill/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3927347-CA81-0993-E5D3-49CF74F4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Jaime R. Garza NFLA.WCSC 6.6.2023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406099C-999F-AF75-F053-3C313839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17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A78EF6-3DFE-D03A-54F1-52702C672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78"/>
    </mc:Choice>
    <mc:Fallback xmlns="">
      <p:transition spd="slow" advTm="94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01D3-95EE-A9A4-88F2-4D31741D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397781"/>
            <a:ext cx="6941860" cy="13402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Wake Forest IRM </a:t>
            </a:r>
            <a:br>
              <a:rPr lang="en-US" b="1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rgbClr val="FFC000"/>
                </a:solidFill>
              </a:rPr>
              <a:t>NFL-</a:t>
            </a:r>
            <a:r>
              <a:rPr lang="en-US" b="1" dirty="0" err="1">
                <a:solidFill>
                  <a:srgbClr val="FFC000"/>
                </a:solidFill>
              </a:rPr>
              <a:t>DAy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8CD97-C98F-C9C4-3408-7BC0DB4F5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00" y="1967012"/>
            <a:ext cx="10515600" cy="4114801"/>
          </a:xfrm>
        </p:spPr>
        <p:txBody>
          <a:bodyPr>
            <a:noAutofit/>
          </a:bodyPr>
          <a:lstStyle/>
          <a:p>
            <a:r>
              <a:rPr lang="en-US" sz="2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Dr. Tony Atala and  Johanna Elin Marie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Bolander</a:t>
            </a:r>
            <a:r>
              <a:rPr lang="en-US" sz="2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PhD </a:t>
            </a:r>
          </a:p>
          <a:p>
            <a:r>
              <a:rPr lang="en-US" sz="2400" kern="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30 former players visited and shared issues and concerns</a:t>
            </a:r>
          </a:p>
          <a:p>
            <a:r>
              <a:rPr lang="en-US" sz="2400" kern="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WFIRM researchers are developing a treatment that targets the inflammation in the joint while also addressing the damaged cartilage and subchondral bone.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“there are no long-term solutions available for most of these former pros, some of whom are as young as their early 30s”. </a:t>
            </a:r>
          </a:p>
          <a:p>
            <a:r>
              <a:rPr lang="en-US" sz="2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Dr. </a:t>
            </a:r>
            <a:r>
              <a:rPr lang="en-US" sz="2400" kern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Bolander</a:t>
            </a:r>
            <a:r>
              <a:rPr lang="en-US" sz="24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emphasized that 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“research advances will depend on additional funding. With more funding, the sooner the treatments can reach the clinic</a:t>
            </a:r>
            <a:r>
              <a:rPr lang="en-US" sz="2400" b="1" kern="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C6B19-F503-BA83-2EC5-3FECA229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2630C-5486-FE3E-050E-F9F999E92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18</a:t>
            </a:fld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178E704-9F97-A821-FB25-12698F23F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8537" y="397781"/>
            <a:ext cx="804853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" descr="Three men standing in a group talking and laughing.">
            <a:extLst>
              <a:ext uri="{FF2B5EF4-FFF2-40B4-BE49-F238E27FC236}">
                <a16:creationId xmlns:a16="http://schemas.microsoft.com/office/drawing/2014/main" id="{62AFFA4D-4473-A799-30DB-C47E972A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177" y="288758"/>
            <a:ext cx="3923660" cy="261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39C8893-432B-D0D9-BD21-C5162292A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42"/>
    </mc:Choice>
    <mc:Fallback xmlns="">
      <p:transition spd="slow" advTm="9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F6868A-BDEB-AE92-2F40-5A04E9C4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Jaime R. Garza, MD, DDS, FACS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E63317-6411-EA68-D4D2-BA6B93B94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469"/>
            <a:ext cx="6032157" cy="4114801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Professor (Clinical) of Orthopedics- Tulane University School of Medicine, Director of Human Regenerative Cell Trials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Professor (Clinical) of Surgery- University of Texas Health Center at San Antonio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Former  Player-NFL Alumni member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Senior Medical Advisor to the NFL Alumni</a:t>
            </a:r>
          </a:p>
        </p:txBody>
      </p:sp>
      <p:pic>
        <p:nvPicPr>
          <p:cNvPr id="7" name="Picture 6" descr="A picture containing text, logo, poster, graphics&#10;&#10;Description automatically generated">
            <a:extLst>
              <a:ext uri="{FF2B5EF4-FFF2-40B4-BE49-F238E27FC236}">
                <a16:creationId xmlns:a16="http://schemas.microsoft.com/office/drawing/2014/main" id="{AC3E4E62-B1E9-66BC-D1C5-2B4F0952F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7022" y="5719070"/>
            <a:ext cx="2236778" cy="914400"/>
          </a:xfrm>
          <a:prstGeom prst="rect">
            <a:avLst/>
          </a:prstGeom>
          <a:noFill/>
        </p:spPr>
      </p:pic>
      <p:pic>
        <p:nvPicPr>
          <p:cNvPr id="10" name="Picture 9" descr="A person wearing a suit and tie&#10;&#10;Description automatically generated with low confidence">
            <a:extLst>
              <a:ext uri="{FF2B5EF4-FFF2-40B4-BE49-F238E27FC236}">
                <a16:creationId xmlns:a16="http://schemas.microsoft.com/office/drawing/2014/main" id="{B873E5A6-67F0-F3D8-027F-DAC267DD1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723" y="1895706"/>
            <a:ext cx="3228980" cy="36576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7221536-D21E-0E6B-3B6A-B69F4815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Jaime R. Garza NFLA.WCSC 6.6.2023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82BAC8E-03E9-58FC-0E9B-58D95E30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EBF7AD-ACAA-CC54-5BCC-7D0B0E3BD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4"/>
    </mc:Choice>
    <mc:Fallback xmlns="">
      <p:transition spd="slow" advTm="2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EBE5E-67A2-6D31-4965-78D090AF9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64" y="1555935"/>
            <a:ext cx="10515600" cy="4800415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one help?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Reach out to NFL Alumni Health 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 NFLALUMNIHEALTH.ORG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 trials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Sponsor members for clinical trials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 well designed and FDA approved trials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with the NFLA for community outreach programs in local communities</a:t>
            </a:r>
          </a:p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sponsorships</a:t>
            </a:r>
          </a:p>
        </p:txBody>
      </p:sp>
      <p:pic>
        <p:nvPicPr>
          <p:cNvPr id="4" name="Picture 3" descr="A group of football players&#10;&#10;Description automatically generated">
            <a:extLst>
              <a:ext uri="{FF2B5EF4-FFF2-40B4-BE49-F238E27FC236}">
                <a16:creationId xmlns:a16="http://schemas.microsoft.com/office/drawing/2014/main" id="{1E2756E4-E570-DB2E-39BC-3BECBF46F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5" r="-1" b="-1"/>
          <a:stretch/>
        </p:blipFill>
        <p:spPr>
          <a:xfrm>
            <a:off x="5994400" y="248139"/>
            <a:ext cx="5984036" cy="3993447"/>
          </a:xfrm>
          <a:custGeom>
            <a:avLst/>
            <a:gdLst/>
            <a:ahLst/>
            <a:cxnLst/>
            <a:rect l="l" t="t" r="r" b="b"/>
            <a:pathLst>
              <a:path w="9691652" h="6467723">
                <a:moveTo>
                  <a:pt x="4845826" y="0"/>
                </a:moveTo>
                <a:cubicBezTo>
                  <a:pt x="7522102" y="0"/>
                  <a:pt x="9691652" y="2169550"/>
                  <a:pt x="9691652" y="4845826"/>
                </a:cubicBezTo>
                <a:lnTo>
                  <a:pt x="9691652" y="6467723"/>
                </a:lnTo>
                <a:lnTo>
                  <a:pt x="0" y="6467723"/>
                </a:lnTo>
                <a:lnTo>
                  <a:pt x="0" y="4845826"/>
                </a:lnTo>
                <a:cubicBezTo>
                  <a:pt x="0" y="2169550"/>
                  <a:pt x="2169550" y="0"/>
                  <a:pt x="4845826" y="0"/>
                </a:cubicBezTo>
                <a:close/>
              </a:path>
            </a:pathLst>
          </a:cu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5279-8BB2-0448-9F08-627DA67C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9B739-82AF-8D4A-4ED2-8E980860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19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C8E8B8-5C51-3156-16B8-D7FA1F82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53"/>
    </mc:Choice>
    <mc:Fallback xmlns="">
      <p:transition spd="slow" advTm="56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EBE5E-67A2-6D31-4965-78D090AF9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37" y="4267200"/>
            <a:ext cx="11735184" cy="20891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Thank you from the NFL Alumni Association and its members!</a:t>
            </a:r>
          </a:p>
          <a:p>
            <a:pPr marL="0" indent="0" algn="ctr">
              <a:buNone/>
            </a:pPr>
            <a:r>
              <a:rPr lang="en-US" sz="4000" i="1" dirty="0">
                <a:latin typeface="Calibri" panose="020F0502020204030204" pitchFamily="34" charset="0"/>
                <a:cs typeface="Calibri" panose="020F0502020204030204" pitchFamily="34" charset="0"/>
              </a:rPr>
              <a:t>NFLALUMNIHEALTH.ORG</a:t>
            </a:r>
          </a:p>
        </p:txBody>
      </p:sp>
      <p:pic>
        <p:nvPicPr>
          <p:cNvPr id="4" name="Picture 3" descr="A group of football players&#10;&#10;Description automatically generated">
            <a:extLst>
              <a:ext uri="{FF2B5EF4-FFF2-40B4-BE49-F238E27FC236}">
                <a16:creationId xmlns:a16="http://schemas.microsoft.com/office/drawing/2014/main" id="{1E2756E4-E570-DB2E-39BC-3BECBF46F3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5" r="-1" b="-1"/>
          <a:stretch/>
        </p:blipFill>
        <p:spPr>
          <a:xfrm>
            <a:off x="2757213" y="236967"/>
            <a:ext cx="5984036" cy="3993447"/>
          </a:xfrm>
          <a:custGeom>
            <a:avLst/>
            <a:gdLst/>
            <a:ahLst/>
            <a:cxnLst/>
            <a:rect l="l" t="t" r="r" b="b"/>
            <a:pathLst>
              <a:path w="9691652" h="6467723">
                <a:moveTo>
                  <a:pt x="4845826" y="0"/>
                </a:moveTo>
                <a:cubicBezTo>
                  <a:pt x="7522102" y="0"/>
                  <a:pt x="9691652" y="2169550"/>
                  <a:pt x="9691652" y="4845826"/>
                </a:cubicBezTo>
                <a:lnTo>
                  <a:pt x="9691652" y="6467723"/>
                </a:lnTo>
                <a:lnTo>
                  <a:pt x="0" y="6467723"/>
                </a:lnTo>
                <a:lnTo>
                  <a:pt x="0" y="4845826"/>
                </a:lnTo>
                <a:cubicBezTo>
                  <a:pt x="0" y="2169550"/>
                  <a:pt x="2169550" y="0"/>
                  <a:pt x="4845826" y="0"/>
                </a:cubicBezTo>
                <a:close/>
              </a:path>
            </a:pathLst>
          </a:cu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55279-8BB2-0448-9F08-627DA67C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9B739-82AF-8D4A-4ED2-8E9808606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20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481213-1E91-0153-D797-955FB8D98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6"/>
    </mc:Choice>
    <mc:Fallback xmlns="">
      <p:transition spd="slow" advTm="1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E86FD-661A-2D38-E2B4-7AF3438EC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775088"/>
            <a:ext cx="10515601" cy="391805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 NFL Alumni Association -oldest and most recognizable national organization of retired athletes.</a:t>
            </a:r>
          </a:p>
          <a:p>
            <a:r>
              <a:rPr lang="en-US" sz="2400" b="1" dirty="0">
                <a:solidFill>
                  <a:srgbClr val="FFFF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~10,000 F</a:t>
            </a:r>
            <a:r>
              <a:rPr lang="en-US" sz="2400" b="1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ormer players, coaches, executives, spouses, cheerleaders and associate members. </a:t>
            </a:r>
          </a:p>
          <a:p>
            <a:r>
              <a:rPr lang="en-US" sz="2400" b="1" dirty="0">
                <a:solidFill>
                  <a:srgbClr val="FFFF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ual mission-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“Caring for Kids” </a:t>
            </a:r>
          </a:p>
          <a:p>
            <a:pPr lvl="1"/>
            <a:r>
              <a:rPr lang="en-US" sz="2400" b="1" dirty="0">
                <a:solidFill>
                  <a:srgbClr val="FFFFFF"/>
                </a:solidFill>
                <a:effectLst/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“Caring for Our Own”</a:t>
            </a:r>
          </a:p>
        </p:txBody>
      </p:sp>
      <p:pic>
        <p:nvPicPr>
          <p:cNvPr id="4" name="Picture 3" descr="A picture containing text, logo, poster, graphics&#10;&#10;Description automatically generated">
            <a:extLst>
              <a:ext uri="{FF2B5EF4-FFF2-40B4-BE49-F238E27FC236}">
                <a16:creationId xmlns:a16="http://schemas.microsoft.com/office/drawing/2014/main" id="{AC3E4E62-B1E9-66BC-D1C5-2B4F0952F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878" y="164860"/>
            <a:ext cx="4460240" cy="2486660"/>
          </a:xfrm>
          <a:prstGeom prst="rect">
            <a:avLst/>
          </a:pr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4D38D-DF4F-2DD6-F740-5FFCED49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Jaime R. Garza NFLA.WCSC 6.6.2023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75D1A-70A7-8DE8-1733-A9A39E2C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2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777F5D0-E325-8E54-1C2F-C350FD7E3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77"/>
    </mc:Choice>
    <mc:Fallback xmlns="">
      <p:transition spd="slow" advTm="46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073A-CD91-4143-8599-143F3289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27361"/>
            <a:ext cx="10319951" cy="2148909"/>
          </a:xfrm>
        </p:spPr>
        <p:txBody>
          <a:bodyPr>
            <a:normAutofit/>
          </a:bodyPr>
          <a:lstStyle/>
          <a:p>
            <a:r>
              <a:rPr lang="en-US" sz="2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NFL Alumni Health is a wholly-owned subsidiary of NFL Alumni </a:t>
            </a:r>
          </a:p>
          <a:p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</a:rPr>
              <a:t>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ffering informational resources, programs, services for NFL Alumni members and the general public.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738D06-4765-F48C-C1D7-AED85925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142" b="-3"/>
          <a:stretch/>
        </p:blipFill>
        <p:spPr bwMode="auto">
          <a:xfrm>
            <a:off x="3710034" y="0"/>
            <a:ext cx="4771932" cy="3657600"/>
          </a:xfrm>
          <a:custGeom>
            <a:avLst/>
            <a:gdLst/>
            <a:ahLst/>
            <a:cxnLst/>
            <a:rect l="l" t="t" r="r" b="b"/>
            <a:pathLst>
              <a:path w="4154714" h="3184512">
                <a:moveTo>
                  <a:pt x="2077358" y="0"/>
                </a:moveTo>
                <a:cubicBezTo>
                  <a:pt x="3224650" y="0"/>
                  <a:pt x="4154714" y="930064"/>
                  <a:pt x="4154714" y="2077357"/>
                </a:cubicBezTo>
                <a:lnTo>
                  <a:pt x="4154714" y="2589151"/>
                </a:lnTo>
                <a:lnTo>
                  <a:pt x="4154714" y="3184512"/>
                </a:lnTo>
                <a:lnTo>
                  <a:pt x="0" y="3184511"/>
                </a:lnTo>
                <a:lnTo>
                  <a:pt x="0" y="2589151"/>
                </a:lnTo>
                <a:lnTo>
                  <a:pt x="0" y="2077356"/>
                </a:lnTo>
                <a:cubicBezTo>
                  <a:pt x="0" y="930064"/>
                  <a:pt x="930065" y="0"/>
                  <a:pt x="20773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B9B332D-9A9F-4315-80D9-B2F043CA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256DC2-A905-2B61-88AC-9487996C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3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531DCD-BAAD-C849-BE50-10384E3C1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56"/>
    </mc:Choice>
    <mc:Fallback xmlns="">
      <p:transition spd="slow" advTm="40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42409-D207-6BE9-E013-A11269603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351" y="2961398"/>
            <a:ext cx="10515600" cy="3731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~10,000 NFLA members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2022 ethnic makeup</a:t>
            </a:r>
          </a:p>
          <a:p>
            <a:pPr marL="274320" lvl="1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~56% African descent</a:t>
            </a:r>
          </a:p>
          <a:p>
            <a:pPr marL="274320" lvl="1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~25% Caucasian descent</a:t>
            </a:r>
          </a:p>
          <a:p>
            <a:pPr marL="274320" lvl="1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~0.4% Hispanic descent</a:t>
            </a:r>
          </a:p>
          <a:p>
            <a:pPr marL="274320" lvl="1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~Remainder are Pacific islanders, Asian, others</a:t>
            </a:r>
          </a:p>
        </p:txBody>
      </p:sp>
      <p:pic>
        <p:nvPicPr>
          <p:cNvPr id="4" name="Picture 3" descr="A picture containing text, logo, poster, graphics&#10;&#10;Description automatically generated">
            <a:extLst>
              <a:ext uri="{FF2B5EF4-FFF2-40B4-BE49-F238E27FC236}">
                <a16:creationId xmlns:a16="http://schemas.microsoft.com/office/drawing/2014/main" id="{573E064A-71D6-739A-64C6-50248860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878" y="164860"/>
            <a:ext cx="4460240" cy="2486660"/>
          </a:xfrm>
          <a:prstGeom prst="rect">
            <a:avLst/>
          </a:prstGeom>
          <a:noFill/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2B7AF-22EE-DFEF-A026-1EBAAED9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C89B7-4140-39B3-8602-44FD89D0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4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D12A6C-B145-3A4B-2D78-E2F6DCCA5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8"/>
    </mc:Choice>
    <mc:Fallback xmlns="">
      <p:transition spd="slow" advTm="5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14">
            <a:extLst>
              <a:ext uri="{FF2B5EF4-FFF2-40B4-BE49-F238E27FC236}">
                <a16:creationId xmlns:a16="http://schemas.microsoft.com/office/drawing/2014/main" id="{B692E476-2631-444F-B8AD-08EFD1F66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131161" y="1592957"/>
            <a:ext cx="297352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Jaime R. Garza NFLA.WCSC 6.6.2023</a:t>
            </a:r>
          </a:p>
        </p:txBody>
      </p:sp>
      <p:pic>
        <p:nvPicPr>
          <p:cNvPr id="5" name="Picture 4" descr="A group of football players&#10;&#10;Description automatically generated">
            <a:extLst>
              <a:ext uri="{FF2B5EF4-FFF2-40B4-BE49-F238E27FC236}">
                <a16:creationId xmlns:a16="http://schemas.microsoft.com/office/drawing/2014/main" id="{063B9DA9-2D66-4BE6-73B0-605EB2F11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75" r="-1" b="-1"/>
          <a:stretch/>
        </p:blipFill>
        <p:spPr>
          <a:xfrm>
            <a:off x="1250174" y="390277"/>
            <a:ext cx="9691652" cy="6467723"/>
          </a:xfrm>
          <a:custGeom>
            <a:avLst/>
            <a:gdLst/>
            <a:ahLst/>
            <a:cxnLst/>
            <a:rect l="l" t="t" r="r" b="b"/>
            <a:pathLst>
              <a:path w="9691652" h="6467723">
                <a:moveTo>
                  <a:pt x="4845826" y="0"/>
                </a:moveTo>
                <a:cubicBezTo>
                  <a:pt x="7522102" y="0"/>
                  <a:pt x="9691652" y="2169550"/>
                  <a:pt x="9691652" y="4845826"/>
                </a:cubicBezTo>
                <a:lnTo>
                  <a:pt x="9691652" y="6467723"/>
                </a:lnTo>
                <a:lnTo>
                  <a:pt x="0" y="6467723"/>
                </a:lnTo>
                <a:lnTo>
                  <a:pt x="0" y="4845826"/>
                </a:lnTo>
                <a:cubicBezTo>
                  <a:pt x="0" y="2169550"/>
                  <a:pt x="2169550" y="0"/>
                  <a:pt x="4845826" y="0"/>
                </a:cubicBezTo>
                <a:close/>
              </a:path>
            </a:pathLst>
          </a:custGeom>
          <a:noFill/>
        </p:spPr>
      </p:pic>
      <p:sp>
        <p:nvSpPr>
          <p:cNvPr id="18" name="Slide Number Placeholder 15">
            <a:extLst>
              <a:ext uri="{FF2B5EF4-FFF2-40B4-BE49-F238E27FC236}">
                <a16:creationId xmlns:a16="http://schemas.microsoft.com/office/drawing/2014/main" id="{708EEB89-11C5-448C-9C71-69F86532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2296" y="6356350"/>
            <a:ext cx="57462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8B6783-2926-A73C-7620-4E97FC0AF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7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2"/>
    </mc:Choice>
    <mc:Fallback xmlns="">
      <p:transition spd="slow" advTm="2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5073A-CD91-4143-8599-143F3289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27361"/>
            <a:ext cx="10319951" cy="2521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Relatively few well controlled studies published on the health of ex-NFL players</a:t>
            </a:r>
          </a:p>
          <a:p>
            <a:pPr marL="0" indent="0" algn="ctr">
              <a:buNone/>
            </a:pPr>
            <a:r>
              <a:rPr lang="en-US" sz="3600" b="1" i="1" u="sng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Snapshot of Cohort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3738D06-4765-F48C-C1D7-AED859257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142" b="-3"/>
          <a:stretch/>
        </p:blipFill>
        <p:spPr bwMode="auto">
          <a:xfrm>
            <a:off x="3710034" y="0"/>
            <a:ext cx="4771932" cy="3657600"/>
          </a:xfrm>
          <a:custGeom>
            <a:avLst/>
            <a:gdLst/>
            <a:ahLst/>
            <a:cxnLst/>
            <a:rect l="l" t="t" r="r" b="b"/>
            <a:pathLst>
              <a:path w="4154714" h="3184512">
                <a:moveTo>
                  <a:pt x="2077358" y="0"/>
                </a:moveTo>
                <a:cubicBezTo>
                  <a:pt x="3224650" y="0"/>
                  <a:pt x="4154714" y="930064"/>
                  <a:pt x="4154714" y="2077357"/>
                </a:cubicBezTo>
                <a:lnTo>
                  <a:pt x="4154714" y="2589151"/>
                </a:lnTo>
                <a:lnTo>
                  <a:pt x="4154714" y="3184512"/>
                </a:lnTo>
                <a:lnTo>
                  <a:pt x="0" y="3184511"/>
                </a:lnTo>
                <a:lnTo>
                  <a:pt x="0" y="2589151"/>
                </a:lnTo>
                <a:lnTo>
                  <a:pt x="0" y="2077356"/>
                </a:lnTo>
                <a:cubicBezTo>
                  <a:pt x="0" y="930064"/>
                  <a:pt x="930065" y="0"/>
                  <a:pt x="20773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7993D9-294A-FB70-D564-5EBA3983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BA3D6-B583-2E0D-FA14-529BB52E1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6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C02773-C3D3-3D23-0C94-3FB8677F2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6"/>
    </mc:Choice>
    <mc:Fallback xmlns="">
      <p:transition spd="slow" advTm="1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CCC924-3A0D-9541-5E75-605DD5036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5966"/>
            <a:ext cx="10515600" cy="34997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Published Research Papers (58)</a:t>
            </a:r>
          </a:p>
          <a:p>
            <a:pPr lvl="1"/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Brain health(28)</a:t>
            </a:r>
          </a:p>
          <a:p>
            <a:pPr lvl="1"/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 &amp; Wellness(10)</a:t>
            </a:r>
          </a:p>
          <a:p>
            <a:pPr lvl="1"/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Law &amp; Ethics(7)</a:t>
            </a:r>
          </a:p>
          <a:p>
            <a:pPr lvl="1"/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Heart health(5)</a:t>
            </a:r>
          </a:p>
          <a:p>
            <a:pPr lvl="1"/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Pain(5)</a:t>
            </a:r>
          </a:p>
          <a:p>
            <a:pPr lvl="1"/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Mobility(4)</a:t>
            </a:r>
          </a:p>
          <a:p>
            <a:pPr lvl="1"/>
            <a:r>
              <a:rPr lang="en-US" sz="30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Sleep(2)</a:t>
            </a:r>
          </a:p>
          <a:p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EFABA4-C191-71FD-7E5B-6EFCE99BD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184" y="1112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B9741B3A-D01D-DD53-CAB5-BB482AD7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74" y="289149"/>
            <a:ext cx="717662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F208B2-B9C7-1AAA-3FE9-F71ED409B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6708658-0CED-5AE9-5361-37F23339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7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3AF0CC-E8CF-CD69-4FB9-1C423EF50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24"/>
    </mc:Choice>
    <mc:Fallback xmlns="">
      <p:transition spd="slow" advTm="8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AD51-EF5D-EF34-CF5A-7D087225B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53870"/>
            <a:ext cx="10515600" cy="3390694"/>
          </a:xfrm>
        </p:spPr>
        <p:txBody>
          <a:bodyPr>
            <a:normAutofit fontScale="92500" lnSpcReduction="10000"/>
          </a:bodyPr>
          <a:lstStyle/>
          <a:p>
            <a:r>
              <a:rPr lang="en-US" sz="2600" kern="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en-US" sz="26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xamined the occurrence of four chronic diseases in 2,864 former players under the age of 60, </a:t>
            </a:r>
          </a:p>
          <a:p>
            <a:pPr lvl="1"/>
            <a:r>
              <a:rPr lang="en-US" sz="2600" b="1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arthritis, dementia/Alzheimer’s Disease, hypertension, and diabetes</a:t>
            </a:r>
            <a:r>
              <a:rPr lang="en-US" sz="2600" kern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2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results from former players compared to general public </a:t>
            </a:r>
          </a:p>
          <a:p>
            <a:r>
              <a:rPr lang="en-US" sz="26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Players were matched with people of the same age, race and body mass index</a:t>
            </a:r>
          </a:p>
          <a:p>
            <a:r>
              <a:rPr lang="en-US" sz="2200" b="0" i="1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Grashow</a:t>
            </a:r>
            <a:r>
              <a:rPr lang="en-US" sz="2200" b="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200" b="0" i="1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R,et</a:t>
            </a:r>
            <a:r>
              <a:rPr lang="en-US" sz="2200" b="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</a:t>
            </a:r>
            <a:r>
              <a:rPr lang="en-US" sz="2200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b="0" i="1" dirty="0" err="1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Healthspan</a:t>
            </a:r>
            <a:r>
              <a:rPr lang="en-US" sz="2200" b="0" i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chronic disease burden among young adult and middle-aged male former American-style professional football players. </a:t>
            </a:r>
            <a:r>
              <a:rPr lang="en-US" sz="2200" b="1" i="1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British Journal of Sports Medicine 2023;57:166-171</a:t>
            </a:r>
          </a:p>
          <a:p>
            <a:endParaRPr lang="en-US" sz="2600" b="0" i="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EFABA4-C191-71FD-7E5B-6EFCE99BD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184" y="1112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 descr="A picture containing text, screenshot, graphic design, graphics&#10;&#10;Description automatically generated">
            <a:extLst>
              <a:ext uri="{FF2B5EF4-FFF2-40B4-BE49-F238E27FC236}">
                <a16:creationId xmlns:a16="http://schemas.microsoft.com/office/drawing/2014/main" id="{B9741B3A-D01D-DD53-CAB5-BB482AD7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274" y="159403"/>
            <a:ext cx="717662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C864D-382F-C55E-5816-3C66D4384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Jaime R. Garza NFLA.WCSC 6.6.2023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15C19-4B2F-4151-495E-74E8325E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8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46FE2B-5A6B-415F-7B0C-CCB38BC2A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01"/>
    </mc:Choice>
    <mc:Fallback xmlns="">
      <p:transition spd="slow" advTm="5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rchwayVTI">
  <a:themeElements>
    <a:clrScheme name="Custom 1">
      <a:dk1>
        <a:sysClr val="windowText" lastClr="000000"/>
      </a:dk1>
      <a:lt1>
        <a:sysClr val="window" lastClr="FFFFFF"/>
      </a:lt1>
      <a:dk2>
        <a:srgbClr val="2E3A3C"/>
      </a:dk2>
      <a:lt2>
        <a:srgbClr val="EDE9E7"/>
      </a:lt2>
      <a:accent1>
        <a:srgbClr val="898470"/>
      </a:accent1>
      <a:accent2>
        <a:srgbClr val="7A8773"/>
      </a:accent2>
      <a:accent3>
        <a:srgbClr val="8C845E"/>
      </a:accent3>
      <a:accent4>
        <a:srgbClr val="9F7E56"/>
      </a:accent4>
      <a:accent5>
        <a:srgbClr val="9B7E69"/>
      </a:accent5>
      <a:accent6>
        <a:srgbClr val="AA7862"/>
      </a:accent6>
      <a:hlink>
        <a:srgbClr val="7A8773"/>
      </a:hlink>
      <a:folHlink>
        <a:srgbClr val="9F7E56"/>
      </a:folHlink>
    </a:clrScheme>
    <a:fontScheme name="Archway">
      <a:majorFont>
        <a:latin typeface="Felix Titling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wayVTI" id="{309F1D27-9968-4F93-BA7C-3666A757FD2E}" vid="{76D8E8FD-8787-4E56-A14A-C28BF58ABE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1308</Words>
  <Application>Microsoft Macintosh PowerPoint</Application>
  <PresentationFormat>Widescreen</PresentationFormat>
  <Paragraphs>182</Paragraphs>
  <Slides>21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Felix Titling</vt:lpstr>
      <vt:lpstr>Goudy Old Style</vt:lpstr>
      <vt:lpstr>Helvetica</vt:lpstr>
      <vt:lpstr>Open Sans</vt:lpstr>
      <vt:lpstr>Symbol</vt:lpstr>
      <vt:lpstr>ArchwayVTI</vt:lpstr>
      <vt:lpstr> Retired NFL Players  </vt:lpstr>
      <vt:lpstr>Jaime R. Garza, MD, DDS, FACS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Wake Forest IRM  NFL-DAy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 garza</dc:creator>
  <cp:lastModifiedBy>jaime garza</cp:lastModifiedBy>
  <cp:revision>37</cp:revision>
  <dcterms:created xsi:type="dcterms:W3CDTF">2023-06-03T22:46:02Z</dcterms:created>
  <dcterms:modified xsi:type="dcterms:W3CDTF">2023-06-05T21:15:28Z</dcterms:modified>
</cp:coreProperties>
</file>